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6aa7b8936b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6aa7b8936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6ac67bfca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6ac67bfca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6ac67bfca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6ac67bfca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6aa7b8936b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6aa7b8936b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6ac67bfca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6ac67bfca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6ac67bfca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6ac67bfca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6ac67bfca9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6ac67bfca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6ac67bfca9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6ac67bfca9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6ac67bfca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6ac67bfca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6aa7b8936b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6aa7b8936b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6aa7b893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6aa7b893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6b96a78d6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6b96a78d6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6aa7b8936b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6aa7b8936b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6aa7b8936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6aa7b8936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6ac67bfca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6ac67bfca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6ac67bfca9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6ac67bfca9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6ac67bfc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6ac67bfc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6aa7b8936b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6aa7b8936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6aa7b8936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6aa7b8936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6aa7b8936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6aa7b8936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6aa7b8936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6aa7b8936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doi.org/10.2166/hydro.2002.0007" TargetMode="External"/><Relationship Id="rId4" Type="http://schemas.openxmlformats.org/officeDocument/2006/relationships/hyperlink" Target="https://doi.org/10.37693/pjos.2019.9.21388" TargetMode="External"/><Relationship Id="rId5" Type="http://schemas.openxmlformats.org/officeDocument/2006/relationships/hyperlink" Target="https://doi.org/10.1016/j.proeng.2011.08.588" TargetMode="External"/><Relationship Id="rId6" Type="http://schemas.openxmlformats.org/officeDocument/2006/relationships/hyperlink" Target="https://doi.org/10.1111/cogs.12600" TargetMode="External"/><Relationship Id="rId7" Type="http://schemas.openxmlformats.org/officeDocument/2006/relationships/hyperlink" Target="https://doi.org/10.1088/1742-6596/1533/2/022040" TargetMode="External"/><Relationship Id="rId8" Type="http://schemas.openxmlformats.org/officeDocument/2006/relationships/hyperlink" Target="https://doi.org/10.1515/semi.2009.067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hyperlink" Target="https://doi.org/10.1111/cogs.12600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i.org/10.1111/cogs.12600" TargetMode="External"/><Relationship Id="rId4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Andrea Lee</a:t>
            </a:r>
            <a:endParaRPr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500"/>
              <a:t>Applying Cognitive Semiotics to User Interface Design</a:t>
            </a:r>
            <a:endParaRPr sz="4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Layers of Design (Scolari 2009)</a:t>
            </a:r>
            <a:endParaRPr/>
          </a:p>
        </p:txBody>
      </p:sp>
      <p:sp>
        <p:nvSpPr>
          <p:cNvPr id="119" name="Google Shape;119;p2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Plastic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Figurative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Communicative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Meta-Communicative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0" name="Google Shape;120;p2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Plastic and Figurative</a:t>
            </a:r>
            <a:endParaRPr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Layout of interface – Colors and Shapes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Shows general importance of different elements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Give contrast to important elements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What colors are being used and for what purpose?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Communicative and Meta-Communicative</a:t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Communicative – Symbols and Icons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Users need to understand what each symbol and icon means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Meta communicative – communication between users through interface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Not part of all designs.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SIDE – Semiotic Interface Design Evaluation </a:t>
            </a:r>
            <a:br>
              <a:rPr lang="en"/>
            </a:br>
            <a:r>
              <a:rPr lang="en"/>
              <a:t>(Islam et al 2020)</a:t>
            </a:r>
            <a:endParaRPr/>
          </a:p>
        </p:txBody>
      </p:sp>
      <p:sp>
        <p:nvSpPr>
          <p:cNvPr id="138" name="Google Shape;138;p2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Syntactic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Pragmatic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Social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Environmental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Semantic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9" name="Google Shape;139;p2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Syntactic Level</a:t>
            </a:r>
            <a:endParaRPr/>
          </a:p>
        </p:txBody>
      </p:sp>
      <p:sp>
        <p:nvSpPr>
          <p:cNvPr id="145" name="Google Shape;145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Layout of interface – similar to plastic and figurative layers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Emphasis on the users’ level of control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What elements are interactable?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Pragmatic Level</a:t>
            </a:r>
            <a:endParaRPr/>
          </a:p>
        </p:txBody>
      </p:sp>
      <p:sp>
        <p:nvSpPr>
          <p:cNvPr id="151" name="Google Shape;151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Symbols in relation to other symbols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Placement within layout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Differences in size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“Internal logic” of interface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52" name="Google Shape;15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3700" y="2960225"/>
            <a:ext cx="4160725" cy="100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7"/>
          <p:cNvSpPr txBox="1"/>
          <p:nvPr/>
        </p:nvSpPr>
        <p:spPr>
          <a:xfrm>
            <a:off x="4206313" y="3965500"/>
            <a:ext cx="41955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Figure 6: minimise, toggle full screen, and exit buttons from Google Chrome.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Level</a:t>
            </a:r>
            <a:endParaRPr/>
          </a:p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Cultural Meanings of Symbols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Using </a:t>
            </a:r>
            <a:r>
              <a:rPr lang="en">
                <a:solidFill>
                  <a:schemeClr val="dk1"/>
                </a:solidFill>
              </a:rPr>
              <a:t>symbols</a:t>
            </a:r>
            <a:r>
              <a:rPr lang="en">
                <a:solidFill>
                  <a:schemeClr val="dk1"/>
                </a:solidFill>
              </a:rPr>
              <a:t> the user has already seen elsewhere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60" name="Google Shape;16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1449" y="1893863"/>
            <a:ext cx="4078199" cy="212007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8"/>
          <p:cNvSpPr txBox="1"/>
          <p:nvPr/>
        </p:nvSpPr>
        <p:spPr>
          <a:xfrm>
            <a:off x="5361050" y="3893700"/>
            <a:ext cx="3558600" cy="12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Figure 7: A simplified shopping cart is often used as an icon for a page containing users’ potential purchases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Environmental Level</a:t>
            </a:r>
            <a:endParaRPr/>
          </a:p>
        </p:txBody>
      </p:sp>
      <p:sp>
        <p:nvSpPr>
          <p:cNvPr id="167" name="Google Shape;16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Symbols from users’ professional background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Different programs in the same field may use the same symbols for the same functions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68" name="Google Shape;16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1369" y="1887500"/>
            <a:ext cx="3721951" cy="2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9"/>
          <p:cNvSpPr txBox="1"/>
          <p:nvPr/>
        </p:nvSpPr>
        <p:spPr>
          <a:xfrm>
            <a:off x="3675025" y="4319900"/>
            <a:ext cx="4102500" cy="4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Figure 8: Open file functions are often represented with a folder icon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Semantic Level</a:t>
            </a:r>
            <a:endParaRPr/>
          </a:p>
        </p:txBody>
      </p:sp>
      <p:sp>
        <p:nvSpPr>
          <p:cNvPr id="175" name="Google Shape;175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Users’ interpretations of the designers’ reasoning.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If users can guess why a symbols was used, they can guess the function as well.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Intentions should be clear from previous layers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Frameworks as Evaluations</a:t>
            </a:r>
            <a:endParaRPr/>
          </a:p>
        </p:txBody>
      </p:sp>
      <p:sp>
        <p:nvSpPr>
          <p:cNvPr id="181" name="Google Shape;181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Islam et al. conducted an experiment which compared a standard heuristic analysis with an analysis based on the SIDE framework.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Analyses were tested and both </a:t>
            </a:r>
            <a:r>
              <a:rPr lang="en">
                <a:solidFill>
                  <a:schemeClr val="dk1"/>
                </a:solidFill>
              </a:rPr>
              <a:t>government</a:t>
            </a:r>
            <a:r>
              <a:rPr lang="en">
                <a:solidFill>
                  <a:schemeClr val="dk1"/>
                </a:solidFill>
              </a:rPr>
              <a:t> websites and mobile applications.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Semiotic evaluation and Heuristic evaluation both found issues the other overlooked.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 combination of both evaluations could be useful.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Semiotics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Study of creating and interpreting sign and symbols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Signifier – visual or auditory “token”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Signifies – concept being represented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2"/>
          <p:cNvSpPr txBox="1"/>
          <p:nvPr>
            <p:ph idx="1" type="body"/>
          </p:nvPr>
        </p:nvSpPr>
        <p:spPr>
          <a:xfrm>
            <a:off x="311700" y="4230575"/>
            <a:ext cx="8499000" cy="81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24">
                <a:solidFill>
                  <a:schemeClr val="dk1"/>
                </a:solidFill>
              </a:rPr>
              <a:t>Figure 9: Percentages of issues discovered by Heuristic and Semiotic Evaluations from “</a:t>
            </a:r>
            <a:r>
              <a:rPr lang="en" sz="2724">
                <a:solidFill>
                  <a:schemeClr val="dk1"/>
                </a:solidFill>
              </a:rPr>
              <a:t> Evaluating Web and Mobile User Interfaces With Semiotics: An Empirical Study</a:t>
            </a:r>
            <a:r>
              <a:rPr lang="en" sz="2724">
                <a:solidFill>
                  <a:schemeClr val="dk1"/>
                </a:solidFill>
              </a:rPr>
              <a:t>” by Islam et al.,</a:t>
            </a:r>
            <a:r>
              <a:rPr lang="en" sz="2724">
                <a:solidFill>
                  <a:schemeClr val="dk1"/>
                </a:solidFill>
              </a:rPr>
              <a:t> </a:t>
            </a:r>
            <a:r>
              <a:rPr i="1" lang="en" sz="2724">
                <a:solidFill>
                  <a:schemeClr val="dk1"/>
                </a:solidFill>
              </a:rPr>
              <a:t>IEEE Access</a:t>
            </a:r>
            <a:r>
              <a:rPr lang="en" sz="2724">
                <a:solidFill>
                  <a:schemeClr val="dk1"/>
                </a:solidFill>
              </a:rPr>
              <a:t>, </a:t>
            </a:r>
            <a:r>
              <a:rPr i="1" lang="en" sz="2724">
                <a:solidFill>
                  <a:schemeClr val="dk1"/>
                </a:solidFill>
              </a:rPr>
              <a:t>8</a:t>
            </a:r>
            <a:r>
              <a:rPr lang="en" sz="2724">
                <a:solidFill>
                  <a:schemeClr val="dk1"/>
                </a:solidFill>
              </a:rPr>
              <a:t>, p. 84408 doi: 10.1109/ACCESS.2020.2991840</a:t>
            </a:r>
            <a:endParaRPr sz="2724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87" name="Google Shape;187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800" y="280575"/>
            <a:ext cx="7360850" cy="395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93" name="Google Shape;193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Promising results for evaluation techniques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Frameworks for design should be based on user behavior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More research is required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99" name="Google Shape;199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Abbott, M. B. (2002) On Definitions. </a:t>
            </a:r>
            <a:r>
              <a:rPr i="1" lang="en" sz="1200">
                <a:solidFill>
                  <a:schemeClr val="dk1"/>
                </a:solidFill>
              </a:rPr>
              <a:t>Journal of Hydroinformatics</a:t>
            </a:r>
            <a:r>
              <a:rPr lang="en" sz="1200">
                <a:solidFill>
                  <a:schemeClr val="dk1"/>
                </a:solidFill>
              </a:rPr>
              <a:t>, </a:t>
            </a:r>
            <a:r>
              <a:rPr i="1" lang="en" sz="1200">
                <a:solidFill>
                  <a:schemeClr val="dk1"/>
                </a:solidFill>
              </a:rPr>
              <a:t>4</a:t>
            </a:r>
            <a:r>
              <a:rPr lang="en" sz="1200">
                <a:solidFill>
                  <a:schemeClr val="dk1"/>
                </a:solidFill>
              </a:rPr>
              <a:t>(2),i-xxvii </a:t>
            </a:r>
            <a:r>
              <a:rPr lang="en" sz="12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https://doi.org/10.2166/hydro.2002.0007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Herrman, C. (2022) The Criteria Necessary to Achieve Formal Definitions of Sign and Symbol. </a:t>
            </a:r>
            <a:r>
              <a:rPr i="1" lang="en" sz="1200">
                <a:solidFill>
                  <a:schemeClr val="dk1"/>
                </a:solidFill>
              </a:rPr>
              <a:t>Eidos, 6</a:t>
            </a:r>
            <a:r>
              <a:rPr lang="en" sz="1200">
                <a:solidFill>
                  <a:schemeClr val="dk1"/>
                </a:solidFill>
              </a:rPr>
              <a:t>(1), 97-121. DOI: 10.14394/eidos.jpc.2022.0008 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Mouratidou, A. (2020) Choice Awareness and Manipulation Blindness: A Cognitive Semiotic Explanation of Choice Making. </a:t>
            </a:r>
            <a:r>
              <a:rPr i="1" lang="en" sz="1200">
                <a:solidFill>
                  <a:schemeClr val="dk1"/>
                </a:solidFill>
              </a:rPr>
              <a:t>Public Journal of Semiotics</a:t>
            </a:r>
            <a:r>
              <a:rPr lang="en" sz="1200">
                <a:solidFill>
                  <a:schemeClr val="dk1"/>
                </a:solidFill>
              </a:rPr>
              <a:t>, </a:t>
            </a:r>
            <a:r>
              <a:rPr i="1" lang="en" sz="1200">
                <a:solidFill>
                  <a:schemeClr val="dk1"/>
                </a:solidFill>
              </a:rPr>
              <a:t>9</a:t>
            </a:r>
            <a:r>
              <a:rPr lang="en" sz="1200">
                <a:solidFill>
                  <a:schemeClr val="dk1"/>
                </a:solidFill>
              </a:rPr>
              <a:t>(1). 1–40.</a:t>
            </a:r>
            <a:r>
              <a:rPr lang="en" sz="1200">
                <a:solidFill>
                  <a:srgbClr val="000000"/>
                </a:solidFill>
              </a:rPr>
              <a:t> </a:t>
            </a:r>
            <a:r>
              <a:rPr lang="en" sz="12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https://doi.org/10.37693/pjos.2019.9.21388</a:t>
            </a:r>
            <a:r>
              <a:rPr lang="en" sz="1200">
                <a:solidFill>
                  <a:srgbClr val="000000"/>
                </a:solidFill>
              </a:rPr>
              <a:t> 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Yan, R. (2011). Icon Design Study in Computer Interface. </a:t>
            </a:r>
            <a:r>
              <a:rPr i="1" lang="en" sz="1200">
                <a:solidFill>
                  <a:schemeClr val="dk1"/>
                </a:solidFill>
              </a:rPr>
              <a:t>Procedia Engineering</a:t>
            </a:r>
            <a:r>
              <a:rPr lang="en" sz="1200">
                <a:solidFill>
                  <a:schemeClr val="dk1"/>
                </a:solidFill>
              </a:rPr>
              <a:t>, </a:t>
            </a:r>
            <a:r>
              <a:rPr i="1" lang="en" sz="1200">
                <a:solidFill>
                  <a:schemeClr val="dk1"/>
                </a:solidFill>
              </a:rPr>
              <a:t>15</a:t>
            </a:r>
            <a:r>
              <a:rPr lang="en" sz="1200">
                <a:solidFill>
                  <a:schemeClr val="dk1"/>
                </a:solidFill>
              </a:rPr>
              <a:t>, 3134–3138. </a:t>
            </a:r>
            <a:r>
              <a:rPr lang="en" sz="1200" u="sng">
                <a:solidFill>
                  <a:srgbClr val="1155CC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https://doi.org/10.1016/j.proeng.2011.08.588</a:t>
            </a:r>
            <a:r>
              <a:rPr lang="en" sz="1200">
                <a:solidFill>
                  <a:srgbClr val="000000"/>
                </a:solidFill>
              </a:rPr>
              <a:t> 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Fay, N., Walker, B., Swoboda, N., &amp; Garrod, S. (2018), How to Create Shared Symbols. </a:t>
            </a:r>
            <a:r>
              <a:rPr i="1" lang="en" sz="1200">
                <a:solidFill>
                  <a:schemeClr val="dk1"/>
                </a:solidFill>
              </a:rPr>
              <a:t>Cognitive Science</a:t>
            </a:r>
            <a:r>
              <a:rPr lang="en" sz="1200">
                <a:solidFill>
                  <a:schemeClr val="dk1"/>
                </a:solidFill>
              </a:rPr>
              <a:t>, </a:t>
            </a:r>
            <a:r>
              <a:rPr i="1" lang="en" sz="1200">
                <a:solidFill>
                  <a:schemeClr val="dk1"/>
                </a:solidFill>
              </a:rPr>
              <a:t>42</a:t>
            </a:r>
            <a:r>
              <a:rPr lang="en" sz="1200">
                <a:solidFill>
                  <a:schemeClr val="dk1"/>
                </a:solidFill>
              </a:rPr>
              <a:t>(S1), 241-269</a:t>
            </a:r>
            <a:r>
              <a:rPr lang="en" sz="1200">
                <a:solidFill>
                  <a:srgbClr val="000000"/>
                </a:solidFill>
              </a:rPr>
              <a:t> </a:t>
            </a:r>
            <a:r>
              <a:rPr lang="en" sz="1200" u="sng">
                <a:solidFill>
                  <a:srgbClr val="1155CC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https://doi.org/10.1111/cogs.12600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Yan, W. (2020). Psychological Analysis of User Interface Design in Computer Software. </a:t>
            </a:r>
            <a:r>
              <a:rPr i="1" lang="en" sz="1200">
                <a:solidFill>
                  <a:schemeClr val="dk1"/>
                </a:solidFill>
              </a:rPr>
              <a:t>Journal of Physics: Conference Series</a:t>
            </a:r>
            <a:r>
              <a:rPr lang="en" sz="1200">
                <a:solidFill>
                  <a:schemeClr val="dk1"/>
                </a:solidFill>
              </a:rPr>
              <a:t>, </a:t>
            </a:r>
            <a:r>
              <a:rPr i="1" lang="en" sz="1200">
                <a:solidFill>
                  <a:schemeClr val="dk1"/>
                </a:solidFill>
              </a:rPr>
              <a:t>1533</a:t>
            </a:r>
            <a:r>
              <a:rPr lang="en" sz="1200">
                <a:solidFill>
                  <a:schemeClr val="dk1"/>
                </a:solidFill>
              </a:rPr>
              <a:t>(2), 1-5. </a:t>
            </a:r>
            <a:r>
              <a:rPr lang="en" sz="1200" u="sng">
                <a:solidFill>
                  <a:srgbClr val="1155CC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https://doi.org/10.1088/1742-6596/1533/2/022040</a:t>
            </a:r>
            <a:r>
              <a:rPr lang="en" sz="1200">
                <a:solidFill>
                  <a:srgbClr val="000000"/>
                </a:solidFill>
              </a:rPr>
              <a:t> 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Scolari, C. (2009) The Sense of Interface: Applying Semiotics to HCI Research. </a:t>
            </a:r>
            <a:r>
              <a:rPr i="1" lang="en" sz="1200">
                <a:solidFill>
                  <a:schemeClr val="dk1"/>
                </a:solidFill>
              </a:rPr>
              <a:t>Semiotica</a:t>
            </a:r>
            <a:r>
              <a:rPr lang="en" sz="1200">
                <a:solidFill>
                  <a:schemeClr val="dk1"/>
                </a:solidFill>
              </a:rPr>
              <a:t>, </a:t>
            </a:r>
            <a:r>
              <a:rPr i="1" lang="en" sz="1200">
                <a:solidFill>
                  <a:schemeClr val="dk1"/>
                </a:solidFill>
              </a:rPr>
              <a:t>2009</a:t>
            </a:r>
            <a:r>
              <a:rPr lang="en" sz="1200">
                <a:solidFill>
                  <a:schemeClr val="dk1"/>
                </a:solidFill>
              </a:rPr>
              <a:t>(117). 1-27 </a:t>
            </a:r>
            <a:r>
              <a:rPr lang="en" sz="1200" u="sng">
                <a:solidFill>
                  <a:srgbClr val="1155CC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https://doi.org/10.1515/semi.2009.067</a:t>
            </a:r>
            <a:r>
              <a:rPr lang="en" sz="1150">
                <a:solidFill>
                  <a:srgbClr val="3A3A3A"/>
                </a:solidFill>
              </a:rPr>
              <a:t> </a:t>
            </a:r>
            <a:endParaRPr sz="1150">
              <a:solidFill>
                <a:srgbClr val="3A3A3A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Islam M. N., Bouwman H., &amp; Islam A. K. M. N. (2020) Evaluating Web and Mobile User Interfaces With Semiotics: An Empirical Study, </a:t>
            </a:r>
            <a:r>
              <a:rPr i="1" lang="en" sz="1200">
                <a:solidFill>
                  <a:schemeClr val="dk1"/>
                </a:solidFill>
              </a:rPr>
              <a:t>IEEE Access</a:t>
            </a:r>
            <a:r>
              <a:rPr lang="en" sz="1200">
                <a:solidFill>
                  <a:schemeClr val="dk1"/>
                </a:solidFill>
              </a:rPr>
              <a:t>, </a:t>
            </a:r>
            <a:r>
              <a:rPr i="1" lang="en" sz="1200">
                <a:solidFill>
                  <a:schemeClr val="dk1"/>
                </a:solidFill>
              </a:rPr>
              <a:t>8</a:t>
            </a:r>
            <a:r>
              <a:rPr lang="en" sz="1200">
                <a:solidFill>
                  <a:schemeClr val="dk1"/>
                </a:solidFill>
              </a:rPr>
              <a:t>, 84396-84414 doi: 10.1109/ACCESS.2020.2991840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Signs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Signifier is a substitute for signified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Language itself is made of signs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Can be more abstract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Icons – specific connections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Symbols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Signifier substituted by signified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Color is often used as a symbol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4" name="Google Shape;74;p16"/>
          <p:cNvSpPr/>
          <p:nvPr/>
        </p:nvSpPr>
        <p:spPr>
          <a:xfrm>
            <a:off x="5127950" y="1515075"/>
            <a:ext cx="3628500" cy="16860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/>
        </p:nvSpPr>
        <p:spPr>
          <a:xfrm>
            <a:off x="5127950" y="3092325"/>
            <a:ext cx="3628500" cy="3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Figure 1: The color red can me a symbol for warnings in interfaces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Cognitive Semiotics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Applying Psychological Theory to semiotics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Perception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Memory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Judgement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Graphic</a:t>
            </a:r>
            <a:r>
              <a:rPr lang="en"/>
              <a:t> User Interfaces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Four Components – According to Yan (2020)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Window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Icons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Menu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Pointer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8700" y="1899770"/>
            <a:ext cx="5392125" cy="257897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8"/>
          <p:cNvSpPr txBox="1"/>
          <p:nvPr/>
        </p:nvSpPr>
        <p:spPr>
          <a:xfrm>
            <a:off x="3313700" y="4351000"/>
            <a:ext cx="5462100" cy="3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Figure 2: The graphic user interface of google slides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Symbols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Experiment by Fay et al. (2018) – Participants created symbols for certain prompts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Communication restricted by researchers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Symbols communicated meaning more successfully with open communication.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Became simpler with </a:t>
            </a:r>
            <a:r>
              <a:rPr lang="en">
                <a:solidFill>
                  <a:schemeClr val="dk1"/>
                </a:solidFill>
              </a:rPr>
              <a:t>repetition</a:t>
            </a:r>
            <a:r>
              <a:rPr lang="en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2475" y="3119975"/>
            <a:ext cx="6277875" cy="11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 txBox="1"/>
          <p:nvPr/>
        </p:nvSpPr>
        <p:spPr>
          <a:xfrm>
            <a:off x="1723200" y="4195575"/>
            <a:ext cx="7250700" cy="5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Figure 3: Symbols created for “museum” from “How to Create Shared Symbols” by Fay et al., 2018, </a:t>
            </a:r>
            <a:r>
              <a:rPr i="1" lang="en" sz="1800">
                <a:solidFill>
                  <a:schemeClr val="dk1"/>
                </a:solidFill>
              </a:rPr>
              <a:t>Cognitive science</a:t>
            </a:r>
            <a:r>
              <a:rPr lang="en" sz="1800">
                <a:solidFill>
                  <a:schemeClr val="dk1"/>
                </a:solidFill>
              </a:rPr>
              <a:t>, </a:t>
            </a:r>
            <a:r>
              <a:rPr i="1" lang="en" sz="1800">
                <a:solidFill>
                  <a:schemeClr val="dk1"/>
                </a:solidFill>
              </a:rPr>
              <a:t>42</a:t>
            </a:r>
            <a:r>
              <a:rPr lang="en" sz="1800">
                <a:solidFill>
                  <a:schemeClr val="dk1"/>
                </a:solidFill>
              </a:rPr>
              <a:t>(S1). p. 244 </a:t>
            </a:r>
            <a:r>
              <a:rPr lang="en" sz="18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https://doi.org/10.1111/cogs.12600</a:t>
            </a:r>
            <a:endParaRPr sz="18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Applications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Not every function will have an associated symbol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Meaning will need to be communicated externally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4" name="Google Shape;104;p20"/>
          <p:cNvSpPr txBox="1"/>
          <p:nvPr/>
        </p:nvSpPr>
        <p:spPr>
          <a:xfrm>
            <a:off x="4776619" y="2396423"/>
            <a:ext cx="4055700" cy="26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Figure 4: Symbols created for “parlement” from “How to Create Shared Symbols” by Fay et al., 2018, </a:t>
            </a:r>
            <a:r>
              <a:rPr i="1" lang="en" sz="1800">
                <a:solidFill>
                  <a:schemeClr val="dk1"/>
                </a:solidFill>
              </a:rPr>
              <a:t>Cognitive science</a:t>
            </a:r>
            <a:r>
              <a:rPr lang="en" sz="1800">
                <a:solidFill>
                  <a:schemeClr val="dk1"/>
                </a:solidFill>
              </a:rPr>
              <a:t>, </a:t>
            </a:r>
            <a:r>
              <a:rPr i="1" lang="en" sz="1800">
                <a:solidFill>
                  <a:schemeClr val="dk1"/>
                </a:solidFill>
              </a:rPr>
              <a:t>42</a:t>
            </a:r>
            <a:r>
              <a:rPr lang="en" sz="1800">
                <a:solidFill>
                  <a:schemeClr val="dk1"/>
                </a:solidFill>
              </a:rPr>
              <a:t>(S1).</a:t>
            </a:r>
            <a:r>
              <a:rPr lang="en" sz="1800">
                <a:solidFill>
                  <a:schemeClr val="dk1"/>
                </a:solidFill>
              </a:rPr>
              <a:t> </a:t>
            </a:r>
            <a:r>
              <a:rPr lang="en" sz="1800">
                <a:solidFill>
                  <a:schemeClr val="dk1"/>
                </a:solidFill>
              </a:rPr>
              <a:t>p. 258 </a:t>
            </a:r>
            <a:r>
              <a:rPr lang="en" sz="18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https://doi.org/10.1111/cogs.12600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214350"/>
            <a:ext cx="4464919" cy="28672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Decision Making and Memory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58300" y="98205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Martidou (2020) – participants given choices between images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Did not remember every choice</a:t>
            </a:r>
            <a:endParaRPr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Users will not remember every decision they make</a:t>
            </a:r>
            <a:endParaRPr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May even hide suspected errors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Design time needs to show they are willing to admit to a flaw in design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1913" y="2145823"/>
            <a:ext cx="5546976" cy="16319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1"/>
          <p:cNvSpPr txBox="1"/>
          <p:nvPr/>
        </p:nvSpPr>
        <p:spPr>
          <a:xfrm>
            <a:off x="3119700" y="3723400"/>
            <a:ext cx="5711400" cy="6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Figure 5: Recorded responses to being presented false choices from “Choice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awareness and manipulation blindness: A cognitive semiotic exploration of choice</a:t>
            </a:r>
            <a:r>
              <a:rPr lang="en" sz="1200">
                <a:solidFill>
                  <a:schemeClr val="dk1"/>
                </a:solidFill>
              </a:rPr>
              <a:t>-making</a:t>
            </a:r>
            <a:r>
              <a:rPr lang="en" sz="1200">
                <a:solidFill>
                  <a:schemeClr val="dk1"/>
                </a:solidFill>
              </a:rPr>
              <a:t>” by Martidou, </a:t>
            </a:r>
            <a:r>
              <a:rPr i="1" lang="en" sz="1200">
                <a:solidFill>
                  <a:schemeClr val="dk1"/>
                </a:solidFill>
              </a:rPr>
              <a:t>Public Journal of Semiotics</a:t>
            </a:r>
            <a:r>
              <a:rPr lang="en" sz="1200">
                <a:solidFill>
                  <a:schemeClr val="dk1"/>
                </a:solidFill>
              </a:rPr>
              <a:t>, </a:t>
            </a:r>
            <a:r>
              <a:rPr i="1" lang="en" sz="1200">
                <a:solidFill>
                  <a:schemeClr val="dk1"/>
                </a:solidFill>
              </a:rPr>
              <a:t>9</a:t>
            </a:r>
            <a:r>
              <a:rPr lang="en" sz="1200">
                <a:solidFill>
                  <a:schemeClr val="dk1"/>
                </a:solidFill>
              </a:rPr>
              <a:t>(1) p. 15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